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</p:sldMasterIdLst>
  <p:sldIdLst>
    <p:sldId id="256" r:id="rId3"/>
    <p:sldId id="271" r:id="rId4"/>
    <p:sldId id="272" r:id="rId5"/>
    <p:sldId id="273" r:id="rId6"/>
    <p:sldId id="274" r:id="rId7"/>
    <p:sldId id="276" r:id="rId8"/>
    <p:sldId id="257" r:id="rId9"/>
    <p:sldId id="259" r:id="rId10"/>
    <p:sldId id="260" r:id="rId11"/>
    <p:sldId id="261" r:id="rId12"/>
    <p:sldId id="277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rváth Mónika Magdolna" initials="HM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hu-HU" dirty="0"/>
          </a:p>
        </p:txBody>
      </p:sp>
      <p:pic>
        <p:nvPicPr>
          <p:cNvPr id="1026" name="Picture 2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10" t="16325" b="30439"/>
          <a:stretch/>
        </p:blipFill>
        <p:spPr bwMode="auto">
          <a:xfrm>
            <a:off x="611560" y="233735"/>
            <a:ext cx="1440160" cy="725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6610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5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77213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2019.04.30.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7221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2019.04.30.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3048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2019.04.30.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981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2019.04.30.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8211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2019.04.30.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28134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2019.04.30.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337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2019.04.30.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0766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2019.04.30.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8604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2019.04.30.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4773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4650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2019.04.30.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8966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2019.04.30.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941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4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4485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4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6637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5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744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303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303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7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501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pic>
        <p:nvPicPr>
          <p:cNvPr id="3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2376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2112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5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893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S:\NKE_SIRH_KSI\Social_Media\Koncepcio_prezi\NKE_emblema_fekete_CMYK.png"/>
          <p:cNvPicPr>
            <a:picLocks noChangeAspect="1" noChangeArrowheads="1"/>
          </p:cNvPicPr>
          <p:nvPr/>
        </p:nvPicPr>
        <p:blipFill rotWithShape="1">
          <a:blip r:embed="rId12" cstate="screen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456589" y="2130641"/>
            <a:ext cx="4687411" cy="472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917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grpSp>
        <p:nvGrpSpPr>
          <p:cNvPr id="15" name="Csoportba foglalás 14"/>
          <p:cNvGrpSpPr/>
          <p:nvPr/>
        </p:nvGrpSpPr>
        <p:grpSpPr>
          <a:xfrm>
            <a:off x="201414" y="0"/>
            <a:ext cx="248374" cy="6858001"/>
            <a:chOff x="107505" y="0"/>
            <a:chExt cx="248374" cy="6858001"/>
          </a:xfrm>
        </p:grpSpPr>
        <p:pic>
          <p:nvPicPr>
            <p:cNvPr id="11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 rotWithShape="1"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07505" y="4594569"/>
              <a:ext cx="248374" cy="22634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 rotWithShape="1"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07505" y="0"/>
              <a:ext cx="248374" cy="20287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5" y="2002937"/>
              <a:ext cx="248374" cy="25916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2140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CEA60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007F0-AF27-4123-81E6-7B68AAD089C7}" type="datetimeFigureOut">
              <a:rPr lang="hu-HU" smtClean="0"/>
              <a:t>2019.04.30.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421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1800200"/>
          </a:xfrm>
        </p:spPr>
        <p:txBody>
          <a:bodyPr/>
          <a:lstStyle/>
          <a:p>
            <a:pPr algn="ctr"/>
            <a:r>
              <a:rPr lang="hu-HU" b="1" dirty="0" smtClean="0"/>
              <a:t>Közbeszerzési </a:t>
            </a:r>
            <a:r>
              <a:rPr lang="hu-HU" b="1" dirty="0"/>
              <a:t>S</a:t>
            </a:r>
            <a:r>
              <a:rPr lang="hu-HU" b="1" dirty="0" smtClean="0"/>
              <a:t>zakmai Napok </a:t>
            </a:r>
            <a:endParaRPr lang="hu-HU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75656" y="2852936"/>
            <a:ext cx="6400800" cy="3456384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hu-HU" sz="3800" b="1" dirty="0" smtClean="0">
                <a:solidFill>
                  <a:srgbClr val="CEA60D"/>
                </a:solidFill>
                <a:latin typeface="+mj-lt"/>
                <a:ea typeface="+mj-ea"/>
                <a:cs typeface="+mj-cs"/>
              </a:rPr>
              <a:t>Szerződések teljesítése és azok módosítása építési beruházások esetén</a:t>
            </a:r>
          </a:p>
          <a:p>
            <a:pPr algn="ctr"/>
            <a:endParaRPr lang="hu-HU" sz="2900" b="1" dirty="0" smtClean="0">
              <a:solidFill>
                <a:srgbClr val="CEA60D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hu-HU" sz="2900" b="1" dirty="0" smtClean="0">
                <a:solidFill>
                  <a:srgbClr val="CEA60D"/>
                </a:solidFill>
                <a:latin typeface="+mj-lt"/>
                <a:ea typeface="+mj-ea"/>
                <a:cs typeface="+mj-cs"/>
              </a:rPr>
              <a:t>Dr. Demkó Ivett</a:t>
            </a:r>
          </a:p>
          <a:p>
            <a:pPr algn="ctr"/>
            <a:r>
              <a:rPr lang="hu-HU" sz="2900" b="1" dirty="0" smtClean="0">
                <a:solidFill>
                  <a:srgbClr val="CEA60D"/>
                </a:solidFill>
                <a:latin typeface="+mj-lt"/>
                <a:ea typeface="+mj-ea"/>
                <a:cs typeface="+mj-cs"/>
              </a:rPr>
              <a:t>Főosztályvezető</a:t>
            </a:r>
          </a:p>
          <a:p>
            <a:pPr algn="ctr"/>
            <a:r>
              <a:rPr lang="hu-HU" sz="2900" b="1" dirty="0" smtClean="0">
                <a:solidFill>
                  <a:srgbClr val="CEA60D"/>
                </a:solidFill>
                <a:latin typeface="+mj-lt"/>
                <a:ea typeface="+mj-ea"/>
                <a:cs typeface="+mj-cs"/>
              </a:rPr>
              <a:t>Jogi és Kodifikációs Főosztály</a:t>
            </a:r>
          </a:p>
          <a:p>
            <a:pPr algn="ctr"/>
            <a:r>
              <a:rPr lang="hu-HU" sz="2900" b="1" dirty="0" smtClean="0">
                <a:solidFill>
                  <a:srgbClr val="CEA60D"/>
                </a:solidFill>
                <a:latin typeface="+mj-lt"/>
                <a:ea typeface="+mj-ea"/>
                <a:cs typeface="+mj-cs"/>
              </a:rPr>
              <a:t>Pénzügyminisztérium</a:t>
            </a:r>
            <a:endParaRPr lang="hu-HU" sz="2900" b="1" dirty="0">
              <a:solidFill>
                <a:srgbClr val="CEA60D"/>
              </a:solidFill>
              <a:latin typeface="+mj-lt"/>
              <a:ea typeface="+mj-ea"/>
              <a:cs typeface="+mj-cs"/>
            </a:endParaRPr>
          </a:p>
          <a:p>
            <a:pPr algn="ctr"/>
            <a:endParaRPr lang="hu-HU" sz="2900" b="1" dirty="0" smtClean="0">
              <a:solidFill>
                <a:srgbClr val="CEA60D"/>
              </a:solidFill>
              <a:latin typeface="+mj-lt"/>
              <a:ea typeface="+mj-ea"/>
              <a:cs typeface="+mj-cs"/>
            </a:endParaRPr>
          </a:p>
          <a:p>
            <a:pPr algn="ctr"/>
            <a:endParaRPr lang="hu-HU" sz="2900" b="1" dirty="0">
              <a:solidFill>
                <a:srgbClr val="CEA60D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hu-HU" sz="2900" b="1" dirty="0" smtClean="0">
                <a:solidFill>
                  <a:srgbClr val="CEA60D"/>
                </a:solidFill>
                <a:latin typeface="+mj-lt"/>
                <a:ea typeface="+mj-ea"/>
                <a:cs typeface="+mj-cs"/>
              </a:rPr>
              <a:t>2019</a:t>
            </a:r>
            <a:r>
              <a:rPr lang="hu-HU" sz="2900" b="1" dirty="0">
                <a:solidFill>
                  <a:srgbClr val="CEA60D"/>
                </a:solidFill>
                <a:latin typeface="+mj-lt"/>
                <a:ea typeface="+mj-ea"/>
                <a:cs typeface="+mj-cs"/>
              </a:rPr>
              <a:t>. május 3</a:t>
            </a:r>
            <a:r>
              <a:rPr lang="hu-HU" sz="2900" b="1" dirty="0" smtClean="0">
                <a:solidFill>
                  <a:srgbClr val="CEA60D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algn="ctr"/>
            <a:endParaRPr lang="hu-HU" sz="2000" b="1" dirty="0">
              <a:solidFill>
                <a:srgbClr val="CEA60D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676914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Szerződésmódosítás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95536" y="1484784"/>
            <a:ext cx="8579296" cy="439248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dirty="0"/>
          </a:p>
          <a:p>
            <a:pPr algn="just">
              <a:buFontTx/>
              <a:buNone/>
            </a:pPr>
            <a:endParaRPr lang="hu-HU" altLang="hu-HU" sz="12800" dirty="0" smtClean="0"/>
          </a:p>
          <a:p>
            <a:pPr algn="just">
              <a:buFontTx/>
              <a:buNone/>
            </a:pPr>
            <a:r>
              <a:rPr lang="hu-HU" altLang="hu-HU" sz="12800" dirty="0" smtClean="0"/>
              <a:t>D.25/7/2017. – 141. § (4) bekezdés b) pont</a:t>
            </a:r>
          </a:p>
          <a:p>
            <a:pPr algn="just">
              <a:buNone/>
            </a:pPr>
            <a:endParaRPr lang="hu-HU" altLang="hu-HU" sz="12800" dirty="0" smtClean="0"/>
          </a:p>
          <a:p>
            <a:pPr algn="just">
              <a:buNone/>
            </a:pPr>
            <a:r>
              <a:rPr lang="hu-HU" altLang="hu-HU" sz="12800" dirty="0" smtClean="0"/>
              <a:t>D</a:t>
            </a:r>
            <a:r>
              <a:rPr lang="hu-HU" altLang="hu-HU" sz="12800" dirty="0"/>
              <a:t>. 385/24/2018. – 141. § (4) bekezdés c) pont </a:t>
            </a:r>
            <a:r>
              <a:rPr lang="hu-HU" altLang="hu-HU" sz="12800" dirty="0" err="1"/>
              <a:t>ca</a:t>
            </a:r>
            <a:r>
              <a:rPr lang="hu-HU" altLang="hu-HU" sz="12800" dirty="0"/>
              <a:t>) alpont</a:t>
            </a:r>
          </a:p>
          <a:p>
            <a:pPr algn="just">
              <a:buFontTx/>
              <a:buNone/>
            </a:pPr>
            <a:endParaRPr lang="hu-HU" altLang="hu-HU" sz="12800" dirty="0"/>
          </a:p>
          <a:p>
            <a:pPr algn="just">
              <a:buFontTx/>
              <a:buNone/>
            </a:pPr>
            <a:r>
              <a:rPr lang="hu-HU" altLang="hu-HU" sz="12800" dirty="0" smtClean="0"/>
              <a:t>D.357/8/2018. – 141. § (6) bekezdés b) pont</a:t>
            </a:r>
          </a:p>
          <a:p>
            <a:pPr algn="just">
              <a:buFontTx/>
              <a:buNone/>
            </a:pPr>
            <a:endParaRPr lang="hu-HU" altLang="hu-HU" sz="12800" dirty="0" smtClean="0"/>
          </a:p>
          <a:p>
            <a:pPr algn="just">
              <a:buFontTx/>
              <a:buNone/>
            </a:pPr>
            <a:endParaRPr lang="hu-HU" altLang="hu-HU" sz="11200" dirty="0" smtClean="0"/>
          </a:p>
          <a:p>
            <a:pPr algn="just">
              <a:buFontTx/>
              <a:buNone/>
            </a:pPr>
            <a:endParaRPr lang="hu-HU" sz="11200" dirty="0"/>
          </a:p>
          <a:p>
            <a:pPr marL="0" indent="0">
              <a:buNone/>
            </a:pPr>
            <a:endParaRPr lang="hu-HU" sz="11200" dirty="0" smtClean="0"/>
          </a:p>
          <a:p>
            <a:pPr marL="0" indent="0">
              <a:buNone/>
            </a:pPr>
            <a:endParaRPr lang="hu-HU" sz="11200" dirty="0" smtClean="0"/>
          </a:p>
        </p:txBody>
      </p:sp>
      <p:sp>
        <p:nvSpPr>
          <p:cNvPr id="5" name="Tartalom helye 4"/>
          <p:cNvSpPr>
            <a:spLocks noGrp="1"/>
          </p:cNvSpPr>
          <p:nvPr>
            <p:ph sz="half" idx="2"/>
          </p:nvPr>
        </p:nvSpPr>
        <p:spPr>
          <a:xfrm flipH="1">
            <a:off x="9350816" y="5733255"/>
            <a:ext cx="45719" cy="72009"/>
          </a:xfrm>
        </p:spPr>
        <p:txBody>
          <a:bodyPr>
            <a:normAutofit fontScale="25000" lnSpcReduction="20000"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39009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95536" y="1484784"/>
            <a:ext cx="8579296" cy="439248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dirty="0"/>
          </a:p>
          <a:p>
            <a:pPr algn="just">
              <a:buFontTx/>
              <a:buNone/>
            </a:pPr>
            <a:endParaRPr lang="hu-HU" altLang="hu-HU" sz="12800" dirty="0" smtClean="0"/>
          </a:p>
          <a:p>
            <a:pPr algn="just">
              <a:buFontTx/>
              <a:buNone/>
            </a:pPr>
            <a:endParaRPr lang="hu-HU" altLang="hu-HU" sz="12800" dirty="0" smtClean="0"/>
          </a:p>
          <a:p>
            <a:pPr algn="just">
              <a:buFontTx/>
              <a:buNone/>
            </a:pPr>
            <a:endParaRPr lang="hu-HU" altLang="hu-HU" sz="12800" dirty="0"/>
          </a:p>
          <a:p>
            <a:pPr algn="ctr">
              <a:buFontTx/>
              <a:buNone/>
            </a:pPr>
            <a:r>
              <a:rPr lang="hu-HU" altLang="hu-HU" sz="12800" b="1" i="1" dirty="0" smtClean="0">
                <a:solidFill>
                  <a:srgbClr val="CC9900"/>
                </a:solidFill>
              </a:rPr>
              <a:t>KÖSZÖNÖM MEGTISZTELŐ FIGYELMÜKET!</a:t>
            </a:r>
          </a:p>
          <a:p>
            <a:pPr algn="just">
              <a:buFontTx/>
              <a:buNone/>
            </a:pPr>
            <a:endParaRPr lang="hu-HU" altLang="hu-HU" sz="11200" dirty="0" smtClean="0"/>
          </a:p>
          <a:p>
            <a:pPr algn="just">
              <a:buFontTx/>
              <a:buNone/>
            </a:pPr>
            <a:endParaRPr lang="hu-HU" sz="11200" dirty="0"/>
          </a:p>
          <a:p>
            <a:pPr marL="0" indent="0">
              <a:buNone/>
            </a:pPr>
            <a:endParaRPr lang="hu-HU" sz="11200" dirty="0" smtClean="0"/>
          </a:p>
          <a:p>
            <a:pPr marL="0" indent="0">
              <a:buNone/>
            </a:pPr>
            <a:endParaRPr lang="hu-HU" sz="11200" dirty="0" smtClean="0"/>
          </a:p>
        </p:txBody>
      </p:sp>
      <p:sp>
        <p:nvSpPr>
          <p:cNvPr id="5" name="Tartalom helye 4"/>
          <p:cNvSpPr>
            <a:spLocks noGrp="1"/>
          </p:cNvSpPr>
          <p:nvPr>
            <p:ph sz="half" idx="2"/>
          </p:nvPr>
        </p:nvSpPr>
        <p:spPr>
          <a:xfrm flipH="1">
            <a:off x="9350816" y="5733255"/>
            <a:ext cx="45719" cy="72009"/>
          </a:xfrm>
        </p:spPr>
        <p:txBody>
          <a:bodyPr>
            <a:normAutofit fontScale="25000" lnSpcReduction="20000"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20447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Pótmunka, többletmunka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95536" y="1484784"/>
            <a:ext cx="8579296" cy="453650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dirty="0"/>
          </a:p>
          <a:p>
            <a:pPr marL="0" indent="0" algn="just">
              <a:buFontTx/>
              <a:buNone/>
              <a:defRPr/>
            </a:pPr>
            <a:r>
              <a:rPr lang="hu-HU" altLang="en-US" sz="9600" b="1" dirty="0" smtClean="0"/>
              <a:t>Pótmunka és </a:t>
            </a:r>
            <a:r>
              <a:rPr lang="hu-HU" altLang="en-US" sz="9600" b="1" dirty="0"/>
              <a:t>többletmunka fogalma</a:t>
            </a:r>
          </a:p>
          <a:p>
            <a:pPr marL="0" indent="0" algn="just">
              <a:buNone/>
              <a:defRPr/>
            </a:pPr>
            <a:endParaRPr lang="hu-HU" altLang="en-US" sz="9600" b="1" dirty="0" smtClean="0"/>
          </a:p>
          <a:p>
            <a:pPr marL="0" indent="0" algn="just">
              <a:buNone/>
              <a:defRPr/>
            </a:pPr>
            <a:r>
              <a:rPr lang="hu-HU" altLang="en-US" sz="9600" b="1" dirty="0" smtClean="0"/>
              <a:t>191/2009</a:t>
            </a:r>
            <a:r>
              <a:rPr lang="hu-HU" altLang="en-US" sz="9600" b="1" dirty="0"/>
              <a:t>. (IX. 15.) Kormányrendelet</a:t>
            </a:r>
            <a:r>
              <a:rPr lang="hu-HU" altLang="en-US" sz="9600" b="1" dirty="0" smtClean="0"/>
              <a:t>:</a:t>
            </a:r>
          </a:p>
          <a:p>
            <a:pPr marL="0" indent="0" algn="just">
              <a:buFontTx/>
              <a:buNone/>
              <a:defRPr/>
            </a:pPr>
            <a:r>
              <a:rPr lang="hu-HU" altLang="en-US" sz="9600" b="1" dirty="0" smtClean="0"/>
              <a:t>többletmunka</a:t>
            </a:r>
            <a:r>
              <a:rPr lang="hu-HU" altLang="en-US" sz="9600" b="1" dirty="0"/>
              <a:t>: </a:t>
            </a:r>
            <a:r>
              <a:rPr lang="hu-HU" sz="9600" dirty="0"/>
              <a:t>a szerződéskötés alapját képező (ajánlatkérési vagy kivitelezési) dokumentációban kimutathatóan meglévő, a vállalkozó kivitelező által készített árazott tételes költségvetésben szereplő tétel, amelynek mennyisége előre nem látható műszaki szükségességből növekszik</a:t>
            </a:r>
            <a:r>
              <a:rPr lang="hu-HU" sz="9600" dirty="0" smtClean="0"/>
              <a:t>,</a:t>
            </a:r>
          </a:p>
          <a:p>
            <a:pPr marL="0" indent="0" algn="just">
              <a:buFontTx/>
              <a:buNone/>
              <a:defRPr/>
            </a:pPr>
            <a:endParaRPr lang="hu-HU" altLang="en-US" sz="800" b="1" dirty="0"/>
          </a:p>
          <a:p>
            <a:pPr marL="0" indent="0" algn="just">
              <a:buFontTx/>
              <a:buNone/>
              <a:defRPr/>
            </a:pPr>
            <a:endParaRPr lang="hu-HU" altLang="en-US" sz="800" b="1" dirty="0" smtClean="0"/>
          </a:p>
          <a:p>
            <a:pPr marL="0" indent="0" algn="just">
              <a:buFontTx/>
              <a:buNone/>
              <a:defRPr/>
            </a:pPr>
            <a:endParaRPr lang="hu-HU" altLang="en-US" sz="800" b="1" dirty="0"/>
          </a:p>
          <a:p>
            <a:pPr marL="0" indent="0" algn="just">
              <a:buFontTx/>
              <a:buNone/>
              <a:defRPr/>
            </a:pPr>
            <a:r>
              <a:rPr lang="hu-HU" altLang="en-US" sz="9600" b="1" dirty="0" smtClean="0"/>
              <a:t>pótmunka</a:t>
            </a:r>
            <a:r>
              <a:rPr lang="hu-HU" altLang="en-US" sz="9600" b="1" dirty="0"/>
              <a:t>: </a:t>
            </a:r>
            <a:r>
              <a:rPr lang="hu-HU" altLang="en-US" sz="9600" dirty="0"/>
              <a:t>a szerződés alapját képező dokumentációban nem </a:t>
            </a:r>
            <a:r>
              <a:rPr lang="hu-HU" altLang="en-US" sz="9600" dirty="0" smtClean="0"/>
              <a:t>szereplő, </a:t>
            </a:r>
            <a:r>
              <a:rPr lang="hu-HU" sz="9600" dirty="0"/>
              <a:t>előre nem látható műszaki szükségességből külön megrendelt </a:t>
            </a:r>
            <a:r>
              <a:rPr lang="hu-HU" sz="9600" dirty="0" smtClean="0"/>
              <a:t>tétel</a:t>
            </a:r>
            <a:r>
              <a:rPr lang="hu-HU" altLang="en-US" sz="9600" dirty="0" smtClean="0"/>
              <a:t>.</a:t>
            </a:r>
            <a:endParaRPr lang="hu-HU" altLang="en-US" sz="9600" dirty="0"/>
          </a:p>
          <a:p>
            <a:pPr marL="0" indent="0" algn="just">
              <a:buFontTx/>
              <a:buNone/>
              <a:defRPr/>
            </a:pPr>
            <a:r>
              <a:rPr lang="hu-HU" altLang="en-US" sz="9600" dirty="0"/>
              <a:t>- Ptk. fogalmai.</a:t>
            </a:r>
          </a:p>
          <a:p>
            <a:pPr algn="just">
              <a:buFontTx/>
              <a:buNone/>
            </a:pPr>
            <a:endParaRPr lang="hu-HU" sz="11200" dirty="0"/>
          </a:p>
          <a:p>
            <a:pPr marL="0" indent="0">
              <a:buNone/>
            </a:pPr>
            <a:endParaRPr lang="hu-HU" sz="11200" dirty="0" smtClean="0"/>
          </a:p>
          <a:p>
            <a:pPr marL="0" indent="0">
              <a:buNone/>
            </a:pPr>
            <a:endParaRPr lang="hu-HU" sz="11200" dirty="0" smtClean="0"/>
          </a:p>
        </p:txBody>
      </p:sp>
      <p:sp>
        <p:nvSpPr>
          <p:cNvPr id="5" name="Tartalom helye 4"/>
          <p:cNvSpPr>
            <a:spLocks noGrp="1"/>
          </p:cNvSpPr>
          <p:nvPr>
            <p:ph sz="half" idx="2"/>
          </p:nvPr>
        </p:nvSpPr>
        <p:spPr>
          <a:xfrm flipH="1">
            <a:off x="9350816" y="5733255"/>
            <a:ext cx="45719" cy="72009"/>
          </a:xfrm>
        </p:spPr>
        <p:txBody>
          <a:bodyPr>
            <a:normAutofit fontScale="25000" lnSpcReduction="20000"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77086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Pótmunka, többletmunka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95536" y="1340768"/>
            <a:ext cx="8579296" cy="453650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dirty="0"/>
          </a:p>
          <a:p>
            <a:pPr algn="just">
              <a:buFontTx/>
              <a:buNone/>
            </a:pPr>
            <a:r>
              <a:rPr lang="hu-HU" altLang="hu-HU" sz="9600" b="1" dirty="0" smtClean="0"/>
              <a:t>Ptk.:</a:t>
            </a:r>
          </a:p>
          <a:p>
            <a:pPr algn="just">
              <a:buFontTx/>
              <a:buNone/>
            </a:pPr>
            <a:endParaRPr lang="hu-HU" altLang="hu-HU" sz="9600" dirty="0" smtClean="0"/>
          </a:p>
          <a:p>
            <a:pPr marL="0" indent="0">
              <a:buNone/>
            </a:pPr>
            <a:r>
              <a:rPr lang="hu-HU" sz="9600" b="1" dirty="0"/>
              <a:t>6:244. § </a:t>
            </a:r>
            <a:r>
              <a:rPr lang="hu-HU" sz="9600" i="1" dirty="0"/>
              <a:t>[Többletmunka. Pótmunka]</a:t>
            </a:r>
            <a:endParaRPr lang="hu-HU" sz="9600" dirty="0"/>
          </a:p>
          <a:p>
            <a:pPr marL="0" indent="0" algn="just">
              <a:buNone/>
            </a:pPr>
            <a:r>
              <a:rPr lang="hu-HU" sz="9600" dirty="0" smtClean="0"/>
              <a:t>(1) A </a:t>
            </a:r>
            <a:r>
              <a:rPr lang="hu-HU" sz="9600" dirty="0"/>
              <a:t>vállalkozó köteles elvégezni a vállalkozási szerződés tartalmát képező, de a vállalkozói díj meghatározásánál figyelembe nem vett munkát és az olyan munkát is, amely nélkül a mű rendeltetésszerű használatra alkalmas megvalósítása nem történhet meg (többletmunka</a:t>
            </a:r>
            <a:r>
              <a:rPr lang="hu-HU" sz="9600" dirty="0" smtClean="0"/>
              <a:t>).</a:t>
            </a:r>
          </a:p>
          <a:p>
            <a:pPr marL="0" indent="0" algn="just">
              <a:buNone/>
            </a:pPr>
            <a:endParaRPr lang="hu-HU" sz="9600" dirty="0"/>
          </a:p>
          <a:p>
            <a:pPr marL="0" indent="0" algn="just">
              <a:buNone/>
            </a:pPr>
            <a:r>
              <a:rPr lang="hu-HU" sz="9600" dirty="0"/>
              <a:t>(2) A vállalkozó köteles elvégezni az utólag megrendelt, különösen tervmódosítás miatt szükségessé váló munkát is, ha annak elvégzése nem teszi feladatát aránytalanul terhesebbé (pótmunka).</a:t>
            </a:r>
          </a:p>
          <a:p>
            <a:pPr algn="just">
              <a:buFontTx/>
              <a:buNone/>
            </a:pPr>
            <a:endParaRPr lang="hu-HU" sz="9600" dirty="0"/>
          </a:p>
          <a:p>
            <a:pPr marL="0" indent="0">
              <a:buNone/>
            </a:pPr>
            <a:endParaRPr lang="hu-HU" sz="11200" dirty="0" smtClean="0"/>
          </a:p>
          <a:p>
            <a:pPr marL="0" indent="0">
              <a:buNone/>
            </a:pPr>
            <a:endParaRPr lang="hu-HU" sz="11200" dirty="0" smtClean="0"/>
          </a:p>
        </p:txBody>
      </p:sp>
      <p:sp>
        <p:nvSpPr>
          <p:cNvPr id="5" name="Tartalom helye 4"/>
          <p:cNvSpPr>
            <a:spLocks noGrp="1"/>
          </p:cNvSpPr>
          <p:nvPr>
            <p:ph sz="half" idx="2"/>
          </p:nvPr>
        </p:nvSpPr>
        <p:spPr>
          <a:xfrm flipH="1">
            <a:off x="9350816" y="5733255"/>
            <a:ext cx="45719" cy="72009"/>
          </a:xfrm>
        </p:spPr>
        <p:txBody>
          <a:bodyPr>
            <a:normAutofit fontScale="25000" lnSpcReduction="20000"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4341164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Pótmunka, többletmunka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95536" y="1484784"/>
            <a:ext cx="8579296" cy="439248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dirty="0"/>
          </a:p>
          <a:p>
            <a:pPr marL="0" indent="0" algn="just">
              <a:buFontTx/>
              <a:buNone/>
              <a:defRPr/>
            </a:pPr>
            <a:r>
              <a:rPr lang="hu-HU" altLang="en-US" sz="9600" dirty="0"/>
              <a:t>A </a:t>
            </a:r>
            <a:r>
              <a:rPr lang="hu-HU" altLang="en-US" sz="9600" b="1" i="1" dirty="0"/>
              <a:t>pótmunkák</a:t>
            </a:r>
            <a:r>
              <a:rPr lang="hu-HU" altLang="en-US" sz="9600" dirty="0"/>
              <a:t> körébe az alábbi három kategóriába tartozó munkák tartoznak: </a:t>
            </a:r>
          </a:p>
          <a:p>
            <a:pPr algn="just">
              <a:defRPr/>
            </a:pPr>
            <a:r>
              <a:rPr lang="hu-HU" altLang="en-US" sz="9600" u="sng" dirty="0"/>
              <a:t>utólag megrendelt munkák </a:t>
            </a:r>
          </a:p>
          <a:p>
            <a:pPr algn="just">
              <a:defRPr/>
            </a:pPr>
            <a:r>
              <a:rPr lang="hu-HU" altLang="en-US" sz="9600" u="sng" dirty="0"/>
              <a:t>tervmódosítás folytán felmerült munkák </a:t>
            </a:r>
          </a:p>
          <a:p>
            <a:pPr algn="just">
              <a:defRPr/>
            </a:pPr>
            <a:r>
              <a:rPr lang="hu-HU" altLang="en-US" sz="9600" u="sng" dirty="0"/>
              <a:t>műszaki szükségességből elvégzett munkák </a:t>
            </a:r>
          </a:p>
          <a:p>
            <a:pPr algn="just">
              <a:defRPr/>
            </a:pPr>
            <a:endParaRPr lang="hu-HU" altLang="en-US" sz="9600" u="sng" dirty="0"/>
          </a:p>
          <a:p>
            <a:pPr marL="0" indent="0" algn="just">
              <a:buFontTx/>
              <a:buNone/>
              <a:defRPr/>
            </a:pPr>
            <a:r>
              <a:rPr lang="hu-HU" altLang="en-US" sz="9600" b="1" dirty="0" smtClean="0"/>
              <a:t>Lényeges </a:t>
            </a:r>
            <a:r>
              <a:rPr lang="hu-HU" altLang="en-US" sz="9600" b="1" dirty="0"/>
              <a:t>szempont, hogy </a:t>
            </a:r>
            <a:r>
              <a:rPr lang="hu-HU" altLang="en-US" sz="9600" dirty="0"/>
              <a:t>a pótmunka esetén a munkák hiányát ezen esetekben nem az a körülmény okozza, hogy a felek gondatlanságból nem számoltak ezen munkálat szükségességével, hanem az, hogy a munka jellege, természete miatt ezeket </a:t>
            </a:r>
            <a:r>
              <a:rPr lang="hu-HU" altLang="en-US" sz="9600" i="1" u="sng" dirty="0"/>
              <a:t>előre nem lehetett látni </a:t>
            </a:r>
            <a:r>
              <a:rPr lang="hu-HU" altLang="en-US" sz="9600" dirty="0"/>
              <a:t>(a felek gondos eljárása mellett sem)!</a:t>
            </a:r>
          </a:p>
          <a:p>
            <a:pPr algn="just">
              <a:buFontTx/>
              <a:buNone/>
            </a:pPr>
            <a:endParaRPr lang="hu-HU" altLang="hu-HU" sz="11200" u="sng" dirty="0" smtClean="0"/>
          </a:p>
          <a:p>
            <a:pPr algn="just">
              <a:buFontTx/>
              <a:buNone/>
            </a:pPr>
            <a:endParaRPr lang="hu-HU" sz="11200" dirty="0"/>
          </a:p>
          <a:p>
            <a:pPr marL="0" indent="0">
              <a:buNone/>
            </a:pPr>
            <a:endParaRPr lang="hu-HU" sz="11200" dirty="0" smtClean="0"/>
          </a:p>
          <a:p>
            <a:pPr marL="0" indent="0">
              <a:buNone/>
            </a:pPr>
            <a:endParaRPr lang="hu-HU" sz="11200" dirty="0" smtClean="0"/>
          </a:p>
        </p:txBody>
      </p:sp>
      <p:sp>
        <p:nvSpPr>
          <p:cNvPr id="5" name="Tartalom helye 4"/>
          <p:cNvSpPr>
            <a:spLocks noGrp="1"/>
          </p:cNvSpPr>
          <p:nvPr>
            <p:ph sz="half" idx="2"/>
          </p:nvPr>
        </p:nvSpPr>
        <p:spPr>
          <a:xfrm flipH="1">
            <a:off x="9350816" y="5733255"/>
            <a:ext cx="45719" cy="72009"/>
          </a:xfrm>
        </p:spPr>
        <p:txBody>
          <a:bodyPr>
            <a:normAutofit fontScale="25000" lnSpcReduction="20000"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3771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Pótmunka, többletmunka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95536" y="1484784"/>
            <a:ext cx="8579296" cy="439248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dirty="0"/>
          </a:p>
          <a:p>
            <a:pPr marL="0" indent="0" algn="just">
              <a:buFontTx/>
              <a:buNone/>
              <a:defRPr/>
            </a:pPr>
            <a:r>
              <a:rPr lang="hu-HU" altLang="en-US" sz="9600" b="1" dirty="0"/>
              <a:t>Pótmunka, többletmunka közös jellemzői:</a:t>
            </a:r>
          </a:p>
          <a:p>
            <a:pPr algn="just">
              <a:defRPr/>
            </a:pPr>
            <a:r>
              <a:rPr lang="hu-HU" altLang="en-US" sz="9600" dirty="0"/>
              <a:t>a vállalkozó mindkettőt köteles elvégezni, </a:t>
            </a:r>
          </a:p>
          <a:p>
            <a:pPr algn="just">
              <a:defRPr/>
            </a:pPr>
            <a:r>
              <a:rPr lang="hu-HU" altLang="en-US" sz="9600" dirty="0"/>
              <a:t>annak elvégzése nélkül a szerződés eredménye nem jöhetne létre!</a:t>
            </a:r>
          </a:p>
          <a:p>
            <a:pPr marL="0" indent="0" algn="just">
              <a:buFontTx/>
              <a:buNone/>
              <a:defRPr/>
            </a:pPr>
            <a:r>
              <a:rPr lang="hu-HU" altLang="en-US" sz="9600" b="1" dirty="0"/>
              <a:t>Elhatárolás:</a:t>
            </a:r>
          </a:p>
          <a:p>
            <a:pPr algn="just">
              <a:defRPr/>
            </a:pPr>
            <a:r>
              <a:rPr lang="hu-HU" altLang="en-US" sz="9600" dirty="0"/>
              <a:t>a felek szerződéskori akarata kiterjedt-e az adott munka elvégzésére, vagy sem?</a:t>
            </a:r>
          </a:p>
          <a:p>
            <a:pPr algn="just">
              <a:defRPr/>
            </a:pPr>
            <a:r>
              <a:rPr lang="hu-HU" altLang="en-US" sz="9600" dirty="0"/>
              <a:t>Többletmunka kizárólag mennyiségi többlet lehet, pótmunka viszont új munkanem is!</a:t>
            </a:r>
          </a:p>
          <a:p>
            <a:pPr algn="just">
              <a:defRPr/>
            </a:pPr>
            <a:r>
              <a:rPr lang="hu-HU" altLang="en-US" sz="9600" dirty="0"/>
              <a:t>Nem követelhető ellenérték, ha számolni kellett volna kellő gondosság mellett a munka elvégzésével az ajánlat megtétele során! </a:t>
            </a:r>
          </a:p>
          <a:p>
            <a:pPr algn="just">
              <a:buFontTx/>
              <a:buNone/>
            </a:pPr>
            <a:endParaRPr lang="hu-HU" altLang="hu-HU" sz="11200" u="sng" dirty="0" smtClean="0"/>
          </a:p>
          <a:p>
            <a:pPr algn="just">
              <a:buFontTx/>
              <a:buNone/>
            </a:pPr>
            <a:endParaRPr lang="hu-HU" sz="11200" dirty="0"/>
          </a:p>
          <a:p>
            <a:pPr marL="0" indent="0">
              <a:buNone/>
            </a:pPr>
            <a:endParaRPr lang="hu-HU" sz="11200" dirty="0" smtClean="0"/>
          </a:p>
          <a:p>
            <a:pPr marL="0" indent="0">
              <a:buNone/>
            </a:pPr>
            <a:endParaRPr lang="hu-HU" sz="11200" dirty="0" smtClean="0"/>
          </a:p>
        </p:txBody>
      </p:sp>
      <p:sp>
        <p:nvSpPr>
          <p:cNvPr id="5" name="Tartalom helye 4"/>
          <p:cNvSpPr>
            <a:spLocks noGrp="1"/>
          </p:cNvSpPr>
          <p:nvPr>
            <p:ph sz="half" idx="2"/>
          </p:nvPr>
        </p:nvSpPr>
        <p:spPr>
          <a:xfrm flipH="1">
            <a:off x="9350816" y="5733255"/>
            <a:ext cx="45719" cy="72009"/>
          </a:xfrm>
        </p:spPr>
        <p:txBody>
          <a:bodyPr>
            <a:normAutofit fontScale="25000" lnSpcReduction="20000"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5482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 Pótmunka</a:t>
            </a:r>
            <a:r>
              <a:rPr lang="hu-HU" dirty="0"/>
              <a:t>, többletmunka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95536" y="1052736"/>
            <a:ext cx="8579296" cy="482453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dirty="0"/>
          </a:p>
          <a:p>
            <a:pPr marL="0" indent="0" algn="ctr">
              <a:buNone/>
              <a:defRPr/>
            </a:pPr>
            <a:r>
              <a:rPr lang="hu-HU" altLang="en-US" sz="9600" b="1" dirty="0" smtClean="0"/>
              <a:t>  Pótmunka</a:t>
            </a:r>
            <a:r>
              <a:rPr lang="hu-HU" altLang="en-US" sz="9600" b="1" dirty="0"/>
              <a:t>, többletmunka elszámolása</a:t>
            </a:r>
          </a:p>
          <a:p>
            <a:pPr marL="0" indent="0" algn="just">
              <a:buFontTx/>
              <a:buNone/>
              <a:defRPr/>
            </a:pPr>
            <a:endParaRPr lang="hu-HU" altLang="en-US" sz="9600" b="1" dirty="0" smtClean="0"/>
          </a:p>
          <a:p>
            <a:pPr algn="just">
              <a:buFontTx/>
              <a:buNone/>
            </a:pPr>
            <a:endParaRPr lang="hu-HU" altLang="hu-HU" sz="11200" dirty="0" smtClean="0"/>
          </a:p>
          <a:p>
            <a:pPr algn="just">
              <a:buFontTx/>
              <a:buNone/>
            </a:pPr>
            <a:endParaRPr lang="hu-HU" sz="11200" dirty="0"/>
          </a:p>
          <a:p>
            <a:pPr marL="0" indent="0">
              <a:buNone/>
            </a:pPr>
            <a:endParaRPr lang="hu-HU" sz="11200" dirty="0" smtClean="0"/>
          </a:p>
          <a:p>
            <a:pPr marL="0" indent="0">
              <a:buNone/>
            </a:pPr>
            <a:endParaRPr lang="hu-HU" sz="11200" dirty="0" smtClean="0"/>
          </a:p>
        </p:txBody>
      </p:sp>
      <p:sp>
        <p:nvSpPr>
          <p:cNvPr id="5" name="Tartalom helye 4"/>
          <p:cNvSpPr>
            <a:spLocks noGrp="1"/>
          </p:cNvSpPr>
          <p:nvPr>
            <p:ph sz="half" idx="2"/>
          </p:nvPr>
        </p:nvSpPr>
        <p:spPr>
          <a:xfrm flipH="1">
            <a:off x="9350816" y="5733255"/>
            <a:ext cx="45719" cy="72009"/>
          </a:xfrm>
        </p:spPr>
        <p:txBody>
          <a:bodyPr>
            <a:normAutofit fontScale="25000" lnSpcReduction="20000"/>
          </a:bodyPr>
          <a:lstStyle/>
          <a:p>
            <a:endParaRPr lang="hu-HU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31108"/>
            <a:ext cx="7991475" cy="4334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712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Szerződésmódosítás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579296" cy="442108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dirty="0"/>
          </a:p>
          <a:p>
            <a:pPr marL="514350" indent="-514350" algn="just">
              <a:buFontTx/>
              <a:buAutoNum type="arabicPeriod"/>
              <a:defRPr/>
            </a:pPr>
            <a:r>
              <a:rPr lang="hu-HU" altLang="hu-HU" sz="11200" dirty="0" smtClean="0"/>
              <a:t>Új </a:t>
            </a:r>
            <a:r>
              <a:rPr lang="hu-HU" altLang="hu-HU" sz="11200" dirty="0"/>
              <a:t>közbeszerzési eljárás nélkül, </a:t>
            </a:r>
            <a:r>
              <a:rPr lang="hu-HU" altLang="hu-HU" sz="11200" u="sng" dirty="0"/>
              <a:t>ha az ellenérték növekedése </a:t>
            </a:r>
            <a:r>
              <a:rPr lang="hu-HU" altLang="hu-HU" sz="11200" dirty="0"/>
              <a:t>– vagy több módosítás esetén az összérték – </a:t>
            </a:r>
            <a:r>
              <a:rPr lang="hu-HU" altLang="hu-HU" sz="11200" u="sng" dirty="0"/>
              <a:t>nem éri el</a:t>
            </a:r>
            <a:r>
              <a:rPr lang="hu-HU" altLang="hu-HU" sz="11200" dirty="0" smtClean="0"/>
              <a:t>:</a:t>
            </a:r>
          </a:p>
          <a:p>
            <a:pPr marL="0" indent="0" algn="just">
              <a:buNone/>
              <a:defRPr/>
            </a:pPr>
            <a:endParaRPr lang="hu-HU" altLang="hu-HU" sz="11200" dirty="0"/>
          </a:p>
          <a:p>
            <a:pPr marL="0" indent="0" algn="just">
              <a:buFontTx/>
              <a:buNone/>
              <a:defRPr/>
            </a:pPr>
            <a:r>
              <a:rPr lang="hu-HU" altLang="hu-HU" sz="11200" dirty="0"/>
              <a:t> 	- az uniós értékhatárt elérő értékű eredeti 	szerződés esetén </a:t>
            </a:r>
            <a:r>
              <a:rPr lang="hu-HU" altLang="hu-HU" sz="11200" dirty="0" smtClean="0"/>
              <a:t>az </a:t>
            </a:r>
            <a:r>
              <a:rPr lang="hu-HU" altLang="hu-HU" sz="11200" dirty="0"/>
              <a:t>uniós értékhatárt,</a:t>
            </a:r>
          </a:p>
          <a:p>
            <a:pPr marL="0" indent="0" algn="just">
              <a:buFontTx/>
              <a:buNone/>
              <a:defRPr/>
            </a:pPr>
            <a:r>
              <a:rPr lang="hu-HU" altLang="hu-HU" sz="11200" dirty="0"/>
              <a:t>	- szolgáltatás és árubeszerzés esetén a 	szerződés értékének </a:t>
            </a:r>
            <a:r>
              <a:rPr lang="hu-HU" altLang="hu-HU" sz="11200" dirty="0" smtClean="0"/>
              <a:t>	10</a:t>
            </a:r>
            <a:r>
              <a:rPr lang="hu-HU" altLang="hu-HU" sz="11200" dirty="0"/>
              <a:t>%-át, építési 	beruházás esetén 15%-</a:t>
            </a:r>
            <a:r>
              <a:rPr lang="hu-HU" altLang="hu-HU" sz="11200" dirty="0" smtClean="0"/>
              <a:t>át </a:t>
            </a:r>
          </a:p>
          <a:p>
            <a:pPr marL="0" indent="0" algn="just">
              <a:buFontTx/>
              <a:buNone/>
              <a:defRPr/>
            </a:pPr>
            <a:r>
              <a:rPr lang="hu-HU" altLang="hu-HU" sz="11200" dirty="0" smtClean="0"/>
              <a:t>+ a szerződés eredeti általános jellege nem változik meg és illeszkedik ahhoz.  </a:t>
            </a:r>
            <a:endParaRPr lang="hu-HU" altLang="hu-HU" sz="11200" dirty="0"/>
          </a:p>
          <a:p>
            <a:pPr marL="0" indent="0">
              <a:buNone/>
            </a:pPr>
            <a:endParaRPr lang="hu-HU" sz="8000" dirty="0" smtClean="0"/>
          </a:p>
          <a:p>
            <a:pPr marL="0" indent="0">
              <a:buNone/>
            </a:pPr>
            <a:endParaRPr lang="hu-HU" sz="8000" dirty="0"/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dirty="0" smtClean="0"/>
          </a:p>
        </p:txBody>
      </p:sp>
      <p:sp>
        <p:nvSpPr>
          <p:cNvPr id="5" name="Tartalom helye 4"/>
          <p:cNvSpPr>
            <a:spLocks noGrp="1"/>
          </p:cNvSpPr>
          <p:nvPr>
            <p:ph sz="half" idx="2"/>
          </p:nvPr>
        </p:nvSpPr>
        <p:spPr>
          <a:xfrm flipH="1">
            <a:off x="9350816" y="5733255"/>
            <a:ext cx="45719" cy="72009"/>
          </a:xfrm>
        </p:spPr>
        <p:txBody>
          <a:bodyPr>
            <a:normAutofit fontScale="25000" lnSpcReduction="20000"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046612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Szerződésmódosítás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579296" cy="420506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dirty="0"/>
          </a:p>
          <a:p>
            <a:pPr algn="just">
              <a:buFontTx/>
              <a:buNone/>
              <a:defRPr/>
            </a:pPr>
            <a:r>
              <a:rPr lang="hu-HU" altLang="hu-HU" sz="11200" dirty="0" smtClean="0"/>
              <a:t>2</a:t>
            </a:r>
            <a:r>
              <a:rPr lang="hu-HU" altLang="hu-HU" sz="11200" dirty="0"/>
              <a:t>. </a:t>
            </a:r>
          </a:p>
          <a:p>
            <a:pPr algn="just">
              <a:buFontTx/>
              <a:buChar char="-"/>
              <a:defRPr/>
            </a:pPr>
            <a:r>
              <a:rPr lang="hu-HU" altLang="hu-HU" sz="11200" dirty="0"/>
              <a:t>Szerződés előre meghatározott, megismerhető módon rögzíti a módosulás körét, tartalmát,</a:t>
            </a:r>
          </a:p>
          <a:p>
            <a:pPr algn="just">
              <a:buFontTx/>
              <a:buChar char="-"/>
              <a:defRPr/>
            </a:pPr>
            <a:r>
              <a:rPr lang="hu-HU" altLang="hu-HU" sz="11200" dirty="0"/>
              <a:t>kiegészítő építési beruházás, szolgáltatás megrendelés esetén</a:t>
            </a:r>
          </a:p>
          <a:p>
            <a:pPr marL="514350" indent="-514350" algn="just">
              <a:buFontTx/>
              <a:buAutoNum type="alphaLcParenR"/>
              <a:defRPr/>
            </a:pPr>
            <a:r>
              <a:rPr lang="hu-HU" altLang="hu-HU" sz="11200" dirty="0"/>
              <a:t>műszakilag vagy gazdaságilag nem indokolt más szerződő partner,</a:t>
            </a:r>
          </a:p>
          <a:p>
            <a:pPr marL="514350" indent="-514350" algn="just">
              <a:buFontTx/>
              <a:buAutoNum type="alphaLcParenR"/>
              <a:defRPr/>
            </a:pPr>
            <a:r>
              <a:rPr lang="hu-HU" altLang="hu-HU" sz="11200" dirty="0"/>
              <a:t>jelentős hátrány vagy költség,</a:t>
            </a:r>
          </a:p>
          <a:p>
            <a:pPr marL="514350" indent="-514350" algn="just">
              <a:buFontTx/>
              <a:buAutoNum type="alphaLcParenR"/>
              <a:defRPr/>
            </a:pPr>
            <a:r>
              <a:rPr lang="hu-HU" altLang="hu-HU" sz="11200" dirty="0"/>
              <a:t>konjunktív feltételek (előre nem látható, általános jelleg nem változik, 50%).</a:t>
            </a:r>
          </a:p>
          <a:p>
            <a:pPr marL="0" indent="0">
              <a:buNone/>
            </a:pPr>
            <a:endParaRPr lang="hu-HU" sz="11200" dirty="0"/>
          </a:p>
          <a:p>
            <a:pPr marL="0" indent="0">
              <a:buNone/>
            </a:pPr>
            <a:endParaRPr lang="hu-HU" sz="11200" dirty="0" smtClean="0"/>
          </a:p>
          <a:p>
            <a:pPr marL="0" indent="0">
              <a:buNone/>
            </a:pPr>
            <a:endParaRPr lang="hu-HU" sz="11200" dirty="0" smtClean="0"/>
          </a:p>
        </p:txBody>
      </p:sp>
      <p:sp>
        <p:nvSpPr>
          <p:cNvPr id="5" name="Tartalom helye 4"/>
          <p:cNvSpPr>
            <a:spLocks noGrp="1"/>
          </p:cNvSpPr>
          <p:nvPr>
            <p:ph sz="half" idx="2"/>
          </p:nvPr>
        </p:nvSpPr>
        <p:spPr>
          <a:xfrm flipH="1">
            <a:off x="9350816" y="5733255"/>
            <a:ext cx="45719" cy="72009"/>
          </a:xfrm>
        </p:spPr>
        <p:txBody>
          <a:bodyPr>
            <a:normAutofit fontScale="25000" lnSpcReduction="20000"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0228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Szerződésmódosítás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579296" cy="420506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dirty="0"/>
          </a:p>
          <a:p>
            <a:pPr algn="just">
              <a:buFontTx/>
              <a:buNone/>
            </a:pPr>
            <a:r>
              <a:rPr lang="hu-HU" altLang="hu-HU" sz="11200" dirty="0" smtClean="0"/>
              <a:t>3. Nem </a:t>
            </a:r>
            <a:r>
              <a:rPr lang="hu-HU" altLang="hu-HU" sz="11200" dirty="0"/>
              <a:t>lényeges </a:t>
            </a:r>
            <a:r>
              <a:rPr lang="hu-HU" altLang="hu-HU" sz="11200" dirty="0" smtClean="0"/>
              <a:t>a módosítás.</a:t>
            </a:r>
          </a:p>
          <a:p>
            <a:pPr algn="just">
              <a:buFontTx/>
              <a:buNone/>
            </a:pPr>
            <a:endParaRPr lang="hu-HU" altLang="hu-HU" sz="11200" dirty="0"/>
          </a:p>
          <a:p>
            <a:pPr algn="just">
              <a:buFontTx/>
              <a:buNone/>
            </a:pPr>
            <a:r>
              <a:rPr lang="hu-HU" altLang="hu-HU" sz="11200" dirty="0"/>
              <a:t>Lényeges módosítás: </a:t>
            </a:r>
          </a:p>
          <a:p>
            <a:pPr algn="just">
              <a:buFontTx/>
              <a:buChar char="-"/>
            </a:pPr>
            <a:r>
              <a:rPr lang="hu-HU" altLang="hu-HU" sz="11200" dirty="0"/>
              <a:t>más gazdasági szereplő </a:t>
            </a:r>
            <a:r>
              <a:rPr lang="hu-HU" altLang="hu-HU" sz="11200" dirty="0" smtClean="0"/>
              <a:t>részvételének, </a:t>
            </a:r>
            <a:r>
              <a:rPr lang="hu-HU" altLang="hu-HU" sz="11200" dirty="0"/>
              <a:t>más szereplő </a:t>
            </a:r>
            <a:r>
              <a:rPr lang="hu-HU" altLang="hu-HU" sz="11200" dirty="0" smtClean="0"/>
              <a:t>nyertességének lehetősége,</a:t>
            </a:r>
            <a:endParaRPr lang="hu-HU" altLang="hu-HU" sz="11200" dirty="0"/>
          </a:p>
          <a:p>
            <a:pPr algn="just">
              <a:buFontTx/>
              <a:buChar char="-"/>
            </a:pPr>
            <a:r>
              <a:rPr lang="hu-HU" altLang="hu-HU" sz="11200" dirty="0"/>
              <a:t>gazdasági egyensúly </a:t>
            </a:r>
            <a:r>
              <a:rPr lang="hu-HU" altLang="hu-HU" sz="11200" dirty="0" smtClean="0"/>
              <a:t>változik a </a:t>
            </a:r>
            <a:r>
              <a:rPr lang="hu-HU" altLang="hu-HU" sz="11200" dirty="0"/>
              <a:t>nyertes ajánlattevő javára,</a:t>
            </a:r>
          </a:p>
          <a:p>
            <a:pPr algn="just">
              <a:buFontTx/>
              <a:buChar char="-"/>
            </a:pPr>
            <a:r>
              <a:rPr lang="hu-HU" altLang="hu-HU" sz="11200" dirty="0"/>
              <a:t>jelentős új elem.</a:t>
            </a:r>
          </a:p>
          <a:p>
            <a:pPr marL="0" indent="0">
              <a:buNone/>
            </a:pPr>
            <a:endParaRPr lang="hu-HU" sz="11200" dirty="0"/>
          </a:p>
          <a:p>
            <a:pPr marL="0" indent="0">
              <a:buNone/>
            </a:pPr>
            <a:endParaRPr lang="hu-HU" sz="11200" dirty="0" smtClean="0"/>
          </a:p>
          <a:p>
            <a:pPr marL="0" indent="0">
              <a:buNone/>
            </a:pPr>
            <a:endParaRPr lang="hu-HU" sz="11200" dirty="0" smtClean="0"/>
          </a:p>
        </p:txBody>
      </p:sp>
      <p:sp>
        <p:nvSpPr>
          <p:cNvPr id="5" name="Tartalom helye 4"/>
          <p:cNvSpPr>
            <a:spLocks noGrp="1"/>
          </p:cNvSpPr>
          <p:nvPr>
            <p:ph sz="half" idx="2"/>
          </p:nvPr>
        </p:nvSpPr>
        <p:spPr>
          <a:xfrm flipH="1">
            <a:off x="9350816" y="5733255"/>
            <a:ext cx="45719" cy="72009"/>
          </a:xfrm>
        </p:spPr>
        <p:txBody>
          <a:bodyPr>
            <a:normAutofit fontScale="25000" lnSpcReduction="20000"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84434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ke_kozponti_prezi_template_fin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KE">
      <a:majorFont>
        <a:latin typeface="Optima HU Bd"/>
        <a:ea typeface=""/>
        <a:cs typeface=""/>
      </a:majorFont>
      <a:minorFont>
        <a:latin typeface="Optima HU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yéni tervezé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NKE_prezentacio_alap minta</Template>
  <TotalTime>1333</TotalTime>
  <Words>498</Words>
  <Application>Microsoft Office PowerPoint</Application>
  <PresentationFormat>Diavetítés a képernyőre (4:3 oldalarány)</PresentationFormat>
  <Paragraphs>113</Paragraphs>
  <Slides>11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11</vt:i4>
      </vt:variant>
    </vt:vector>
  </HeadingPairs>
  <TitlesOfParts>
    <vt:vector size="13" baseType="lpstr">
      <vt:lpstr>nke_kozponti_prezi_template_final</vt:lpstr>
      <vt:lpstr>Egyéni tervezés</vt:lpstr>
      <vt:lpstr>Közbeszerzési Szakmai Napok </vt:lpstr>
      <vt:lpstr>Pótmunka, többletmunka</vt:lpstr>
      <vt:lpstr>Pótmunka, többletmunka</vt:lpstr>
      <vt:lpstr>Pótmunka, többletmunka</vt:lpstr>
      <vt:lpstr>Pótmunka, többletmunka</vt:lpstr>
      <vt:lpstr> Pótmunka, többletmunka</vt:lpstr>
      <vt:lpstr>Szerződésmódosítás</vt:lpstr>
      <vt:lpstr>Szerződésmódosítás</vt:lpstr>
      <vt:lpstr>Szerződésmódosítás</vt:lpstr>
      <vt:lpstr>Szerződésmódosítás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Horváth Mónika Magdolna</dc:creator>
  <cp:lastModifiedBy>Demkó Ivett dr.</cp:lastModifiedBy>
  <cp:revision>61</cp:revision>
  <dcterms:created xsi:type="dcterms:W3CDTF">2018-09-06T12:19:47Z</dcterms:created>
  <dcterms:modified xsi:type="dcterms:W3CDTF">2019-04-30T12:43:46Z</dcterms:modified>
</cp:coreProperties>
</file>